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4645"/>
  </p:normalViewPr>
  <p:slideViewPr>
    <p:cSldViewPr snapToGrid="0">
      <p:cViewPr varScale="1">
        <p:scale>
          <a:sx n="104" d="100"/>
          <a:sy n="104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DF13-2CD5-9340-9105-A30D34C01E8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01F28-774F-DD49-BAD8-46E33056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01F28-774F-DD49-BAD8-46E330565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A0D6-659F-877B-12B1-01393D0C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C092E-2111-E0C1-D8A1-864B9057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CBD9-EC7F-4FD0-40E7-8CF29B5D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29F5-E445-890C-FA7D-BE050CC1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90BC6-B11A-13D8-E4DA-4CD26349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A117-E245-839E-3FC5-9C727283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8B777-8DCE-BAA3-6BF1-168570A39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DE2AB-7007-0EA8-8436-552B2DD7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945FF-4D0F-600A-C1BB-F3D627B5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A61C-4AF4-9F04-9928-0DDAD50D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D035B-1070-9BF5-2BBB-CFFB5B98A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B8058-D537-F474-B185-A1687ABC2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30B-B6A1-E152-08B0-650FB377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EBF5-1A96-33CA-5991-872E219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1CCD-0A95-62B8-E1E1-E284CB6A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9A0E-5D18-395D-0F81-F3DE7349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C72CB-DD46-52BC-BEB7-52921AA9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08F86-A238-2491-0DA6-0EF88597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FD490-857A-DECD-B65F-EF417ED6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79C6B-8E1B-2FB0-9040-88B31ECA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2EFF-FFD0-9BF0-EF17-0F671191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E4B4-6CC7-CD5C-D918-95D19780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38063-976D-22F4-0EC8-003E3D3E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66A6B-14FB-06B3-0536-A950C533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8FAA-80E7-1622-92E1-AAD0A666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13A3-5756-5CCC-4217-64A91320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F383-F960-D5D6-A0D8-7ABBF35F4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6E6AB-9A7A-5768-15D2-288B1CAD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C34B1-2596-5748-BD98-03DF3C67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8EDAE-D72E-774A-1EF5-BD343771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09AB-0908-9CB7-79E0-51FF0DC7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63B5-1F6D-785A-A138-AD6F0823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534CE-2042-9B0E-D011-0BADC958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7B493-BE70-203A-E4F3-ED9981E5A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E6A28-3DC8-7B09-BC5B-81165035E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2B590-9A5E-C84A-C627-04800CA4F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E1233-5201-020A-0A4C-0637C89C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3A74E-DBDE-EA50-FEC1-DFB5B95A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91312-A9F1-EB25-F7EC-C94DB301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5EA0-84FC-980A-30BC-C9DD0C3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A2EF1-21D6-FE68-CB82-80C5177F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1D7EC-9768-7A71-A616-C2C17CDE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9580B-86C7-33DD-1F5F-57AD77D8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19F3B-D76C-B03E-B4CF-86E6ADC5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87D47-3AA4-7635-3FBB-47077FE0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8356-7035-DA94-13C7-1E8DCD74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ED4B-6340-983A-87E2-293509CB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1CA9-A29F-53F9-13CE-9794CF84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555A7-CD12-321A-ACC1-5A549691A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FC977-FC9D-A7CC-D793-99A4D3CA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A986-A41D-FF86-608B-9018EF47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EFC1D-0D13-1302-75D7-D0546A3C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7D5E-D707-89E4-FA9A-AE6D348A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952D2-E209-D0C1-01D1-B2C87155B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65886-E862-C0DB-C915-446E2CD07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E5DCD-0533-06DE-CEAE-6F4DB73C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A238D-9667-B453-B3B6-48EF92BD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D5065-D961-547A-E444-6F75CE57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EC71C-17F3-A78C-798F-BC708938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1C6-E10D-830E-0785-28C064EC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1DFA2-A2F7-763B-647C-96FB12FE1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A3F6-4205-DF40-B3C6-1D9277F937C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C1B56-EF51-857B-25A1-B47680D0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35A1-97DC-AC6E-5689-5E0FCDBAD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A577-5DD4-014A-9A09-77FC6C46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E2E9-C355-C576-3EFB-D63C3570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7856"/>
            <a:ext cx="9144000" cy="1300797"/>
          </a:xfrm>
        </p:spPr>
        <p:txBody>
          <a:bodyPr>
            <a:noAutofit/>
          </a:bodyPr>
          <a:lstStyle/>
          <a:p>
            <a:r>
              <a:rPr lang="en-US" sz="5400" dirty="0"/>
              <a:t>Atmospheric Revelations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094F9-96F9-91B4-3CBA-A944C689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" y="4350384"/>
            <a:ext cx="1714500" cy="22802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C9DABD3-2139-BABB-DB95-378C8BE4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668" y="3409883"/>
            <a:ext cx="2806658" cy="8534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Conor Earley</a:t>
            </a:r>
            <a:r>
              <a:rPr lang="en-US" sz="2400" b="1" baseline="30000" dirty="0"/>
              <a:t>1</a:t>
            </a:r>
            <a:endParaRPr lang="en-US" dirty="0"/>
          </a:p>
          <a:p>
            <a:r>
              <a:rPr lang="en-US" dirty="0"/>
              <a:t>Dr. Nathaniel Butler</a:t>
            </a:r>
            <a:r>
              <a:rPr lang="en-US" b="1" baseline="30000" dirty="0"/>
              <a:t>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3BD6-B857-4F66-93D8-9C112F8090B8}"/>
              </a:ext>
            </a:extLst>
          </p:cNvPr>
          <p:cNvSpPr txBox="1"/>
          <p:nvPr/>
        </p:nvSpPr>
        <p:spPr>
          <a:xfrm>
            <a:off x="2101212" y="2208486"/>
            <a:ext cx="798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Exploring Exoplanet Composition and Structure through Innovative Instrumentation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29A19-3B52-CBA4-5878-1B610F86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783" y="4612957"/>
            <a:ext cx="1905000" cy="2006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C28BD2-7B47-8097-6B5A-23F51024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47" y="5456936"/>
            <a:ext cx="2501900" cy="14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945B9C-F936-16C0-0E69-01EA302DC5B2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EB3C01-8694-5767-F4BC-3C042B8FB4CD}"/>
                  </a:ext>
                </a:extLst>
              </p:cNvPr>
              <p:cNvSpPr txBox="1"/>
              <p:nvPr/>
            </p:nvSpPr>
            <p:spPr>
              <a:xfrm>
                <a:off x="3313405" y="4785260"/>
                <a:ext cx="556518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</a:rPr>
                  <a:t>School of Earth and Space Exploration, Arizona State University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</a:rPr>
                  <a:t>School of Earth and Space Exploration, Arizona State University </a:t>
                </a:r>
              </a:p>
              <a:p>
                <a:pPr algn="ctr"/>
                <a:endParaRPr lang="en-US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EB3C01-8694-5767-F4BC-3C042B8F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405" y="4785260"/>
                <a:ext cx="5565187" cy="830997"/>
              </a:xfrm>
              <a:prstGeom prst="rect">
                <a:avLst/>
              </a:prstGeom>
              <a:blipFill>
                <a:blip r:embed="rId5"/>
                <a:stretch>
                  <a:fillRect t="-1493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DBFD05B-364E-7767-5B3F-2F8A30B230EA}"/>
              </a:ext>
            </a:extLst>
          </p:cNvPr>
          <p:cNvSpPr txBox="1"/>
          <p:nvPr/>
        </p:nvSpPr>
        <p:spPr>
          <a:xfrm>
            <a:off x="3893743" y="4263317"/>
            <a:ext cx="4404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Arizona Space Grant Symposium, 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9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F5F8-5CC3-E8D4-E682-FE4D381E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931"/>
          </a:xfrm>
        </p:spPr>
        <p:txBody>
          <a:bodyPr>
            <a:normAutofit fontScale="90000"/>
          </a:bodyPr>
          <a:lstStyle/>
          <a:p>
            <a:r>
              <a:rPr lang="en-US" dirty="0"/>
              <a:t>Outlook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2FE1-E950-68E5-5E41-5B0D8221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01" y="1366693"/>
            <a:ext cx="5965639" cy="48102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Engineering flight in August 2024 and hopefully an Antarctic in the upcoming years</a:t>
            </a:r>
          </a:p>
          <a:p>
            <a:endParaRPr lang="en-US" sz="2400" dirty="0"/>
          </a:p>
          <a:p>
            <a:r>
              <a:rPr lang="en-US" sz="2400" dirty="0"/>
              <a:t>Produce the first successful phase-resolved spectroscopic data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Simulate exoplanet’s atmosphere in a 3D GCM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Maximize JWST’s scientific output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2B6FA2-A9FD-03CA-1C3D-D71D0DC69457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BF1BE-CEC0-6625-834C-DCC7173F755D}"/>
              </a:ext>
            </a:extLst>
          </p:cNvPr>
          <p:cNvGrpSpPr/>
          <p:nvPr/>
        </p:nvGrpSpPr>
        <p:grpSpPr>
          <a:xfrm>
            <a:off x="6820059" y="1908856"/>
            <a:ext cx="5136589" cy="4190995"/>
            <a:chOff x="6820059" y="1908856"/>
            <a:chExt cx="5136589" cy="41909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19FA62-FBA7-2A8E-D106-21A652D5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0059" y="1908856"/>
              <a:ext cx="5136589" cy="38524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00A704-0F2D-72EA-042E-1A2A4DDB0B49}"/>
                </a:ext>
              </a:extLst>
            </p:cNvPr>
            <p:cNvSpPr txBox="1"/>
            <p:nvPr/>
          </p:nvSpPr>
          <p:spPr>
            <a:xfrm>
              <a:off x="10943614" y="5761297"/>
              <a:ext cx="1013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(GENESIS)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59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0929-8212-01FD-13FF-3F69A976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9016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008E-4A9E-11C9-4092-514CBF8E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5503606" cy="693767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FB1A-5E35-956E-C3B7-80E6BEB7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343"/>
            <a:ext cx="10515600" cy="48266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Science objectives and background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Instrumentation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Endeavors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Outlook and Discussion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44A7F7-ACAC-C9F9-B562-D65AA806462D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8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35D6-F16F-822F-A5A2-F360AA0D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2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C09D2-848B-DA59-0294-F4B08C6FA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606"/>
                <a:ext cx="6657754" cy="48345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Very few exoplanets have been characterized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Atmospheric composition, Thermal structure, Planetary dynamics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HST and Sptizer limited NIR vision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EXoplanet Climate Infrared Telescope (EXCITE)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b="0" dirty="0"/>
                  <a:t>Close in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&lt;0.1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AU</m:t>
                    </m:r>
                  </m:oMath>
                </a14:m>
                <a:r>
                  <a:rPr lang="en-US" sz="2000" dirty="0"/>
                  <a:t>) tidally-locked </a:t>
                </a:r>
                <a:r>
                  <a:rPr lang="en-US" sz="2000" b="0" dirty="0"/>
                  <a:t>EGPs</a:t>
                </a:r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dedicated observatory for phase-resolved spectroscopy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C09D2-848B-DA59-0294-F4B08C6FA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606"/>
                <a:ext cx="6657754" cy="4834566"/>
              </a:xfrm>
              <a:blipFill>
                <a:blip r:embed="rId3"/>
                <a:stretch>
                  <a:fillRect l="-1333" t="-1050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00F9FA-0CAA-3DB1-51C9-E60D0E4893C8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BA01B-1C48-6071-50BF-0730C651F9BE}"/>
              </a:ext>
            </a:extLst>
          </p:cNvPr>
          <p:cNvGrpSpPr/>
          <p:nvPr/>
        </p:nvGrpSpPr>
        <p:grpSpPr>
          <a:xfrm>
            <a:off x="7618227" y="1489074"/>
            <a:ext cx="4419600" cy="5173077"/>
            <a:chOff x="7618227" y="1489074"/>
            <a:chExt cx="4419600" cy="5173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E22BEE-07E8-517B-EB5B-1F0EDB3BD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8227" y="1489074"/>
              <a:ext cx="4419600" cy="5003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95FE3-348A-E25B-12E9-DD80D9BBBE7B}"/>
                </a:ext>
              </a:extLst>
            </p:cNvPr>
            <p:cNvSpPr txBox="1"/>
            <p:nvPr/>
          </p:nvSpPr>
          <p:spPr>
            <a:xfrm>
              <a:off x="11165234" y="6323597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(Nagler)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32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F310-342D-308F-2F82-2A28BF3C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59"/>
          </a:xfrm>
        </p:spPr>
        <p:txBody>
          <a:bodyPr>
            <a:normAutofit fontScale="90000"/>
          </a:bodyPr>
          <a:lstStyle/>
          <a:p>
            <a:r>
              <a:rPr lang="en-US" dirty="0"/>
              <a:t>Science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2AFA-BEF6-CD98-31C0-AF37AAA3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7806"/>
            <a:ext cx="6108510" cy="20224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Constrain global energy budget of hot Jupiters</a:t>
            </a:r>
          </a:p>
          <a:p>
            <a:endParaRPr lang="en-US" sz="2400" dirty="0"/>
          </a:p>
          <a:p>
            <a:r>
              <a:rPr lang="en-US" sz="2400" dirty="0"/>
              <a:t>Temperature distributions and atmospheric dynamics</a:t>
            </a:r>
          </a:p>
          <a:p>
            <a:endParaRPr lang="en-US" sz="2400" dirty="0"/>
          </a:p>
          <a:p>
            <a:r>
              <a:rPr lang="en-US" sz="2400" dirty="0"/>
              <a:t>Radiative and dynamical timescales</a:t>
            </a:r>
          </a:p>
          <a:p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0B95F6-C68F-CE96-6E99-784160C76340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85AFBD-F065-E0D8-3628-5CA96170050B}"/>
              </a:ext>
            </a:extLst>
          </p:cNvPr>
          <p:cNvSpPr txBox="1"/>
          <p:nvPr/>
        </p:nvSpPr>
        <p:spPr>
          <a:xfrm>
            <a:off x="5870222" y="4483019"/>
            <a:ext cx="57239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First spectral classification of hot Jupiters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M/L and L/T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 Chemical composition as function of longitude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32A453-7FC9-BB43-5BBE-CEFC4C147A85}"/>
              </a:ext>
            </a:extLst>
          </p:cNvPr>
          <p:cNvGrpSpPr/>
          <p:nvPr/>
        </p:nvGrpSpPr>
        <p:grpSpPr>
          <a:xfrm>
            <a:off x="444089" y="3429001"/>
            <a:ext cx="4758464" cy="3330422"/>
            <a:chOff x="444089" y="3429001"/>
            <a:chExt cx="4758464" cy="33304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670D8C-A946-F6FB-A97C-9BCFC408C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089" y="3429001"/>
              <a:ext cx="4758464" cy="307839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DE6A7B-3CBF-50F6-67CA-115F8985C4B3}"/>
                </a:ext>
              </a:extLst>
            </p:cNvPr>
            <p:cNvSpPr txBox="1"/>
            <p:nvPr/>
          </p:nvSpPr>
          <p:spPr>
            <a:xfrm>
              <a:off x="597801" y="6420869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(Nagler)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474BCF-5EAC-364E-3DF0-028B97C875B8}"/>
              </a:ext>
            </a:extLst>
          </p:cNvPr>
          <p:cNvGrpSpPr/>
          <p:nvPr/>
        </p:nvGrpSpPr>
        <p:grpSpPr>
          <a:xfrm>
            <a:off x="7000110" y="1177906"/>
            <a:ext cx="4353689" cy="2928832"/>
            <a:chOff x="7000110" y="1177906"/>
            <a:chExt cx="4353689" cy="2928832"/>
          </a:xfrm>
        </p:grpSpPr>
        <p:pic>
          <p:nvPicPr>
            <p:cNvPr id="5" name="Picture 4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E5FE0B85-41E5-8BDE-44C7-B3F1E70DC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19" t="3766"/>
            <a:stretch/>
          </p:blipFill>
          <p:spPr bwMode="auto">
            <a:xfrm>
              <a:off x="7000110" y="1177906"/>
              <a:ext cx="4353689" cy="29288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25DA5E-C201-ADE0-8F5A-3C230C096173}"/>
                </a:ext>
              </a:extLst>
            </p:cNvPr>
            <p:cNvSpPr txBox="1"/>
            <p:nvPr/>
          </p:nvSpPr>
          <p:spPr>
            <a:xfrm>
              <a:off x="10458183" y="3768184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(Nagler)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4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220E-ECAB-990B-DCFD-0A6A3F22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55"/>
          </a:xfrm>
        </p:spPr>
        <p:txBody>
          <a:bodyPr>
            <a:normAutofit fontScale="90000"/>
          </a:bodyPr>
          <a:lstStyle/>
          <a:p>
            <a:r>
              <a:rPr lang="en-US" dirty="0"/>
              <a:t>Phase-resolved Spectroscopy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90D0-6B3D-F046-DBA2-4B254D7DB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1760"/>
            <a:ext cx="4873978" cy="2056512"/>
          </a:xfrm>
        </p:spPr>
        <p:txBody>
          <a:bodyPr>
            <a:normAutofit/>
          </a:bodyPr>
          <a:lstStyle/>
          <a:p>
            <a:r>
              <a:rPr lang="en-US" sz="2400" dirty="0"/>
              <a:t>Observe EGP for full orbital period</a:t>
            </a:r>
          </a:p>
          <a:p>
            <a:endParaRPr lang="en-US" sz="2400" dirty="0"/>
          </a:p>
          <a:p>
            <a:r>
              <a:rPr lang="en-US" sz="2400" dirty="0"/>
              <a:t>Analyze spectral features through full phase</a:t>
            </a:r>
          </a:p>
          <a:p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8C526E-E13C-CA3E-16EE-BC71C69B852B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D9C528-3BD1-90A0-DC84-BA79380AA9D4}"/>
              </a:ext>
            </a:extLst>
          </p:cNvPr>
          <p:cNvGrpSpPr/>
          <p:nvPr/>
        </p:nvGrpSpPr>
        <p:grpSpPr>
          <a:xfrm>
            <a:off x="2260445" y="1403135"/>
            <a:ext cx="7671109" cy="2431786"/>
            <a:chOff x="2260445" y="1403135"/>
            <a:chExt cx="7671109" cy="24317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71ED2D-714B-384A-4551-751615C20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0445" y="1403135"/>
              <a:ext cx="7671109" cy="226250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8E1B2B-8908-0F00-1476-EE095D50D333}"/>
                </a:ext>
              </a:extLst>
            </p:cNvPr>
            <p:cNvSpPr txBox="1"/>
            <p:nvPr/>
          </p:nvSpPr>
          <p:spPr>
            <a:xfrm>
              <a:off x="8917712" y="3496367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(Line)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863704-3A35-1040-DF14-7BC2734F50DA}"/>
              </a:ext>
            </a:extLst>
          </p:cNvPr>
          <p:cNvSpPr txBox="1">
            <a:spLocks/>
          </p:cNvSpPr>
          <p:nvPr/>
        </p:nvSpPr>
        <p:spPr>
          <a:xfrm>
            <a:off x="6480723" y="4201760"/>
            <a:ext cx="4873978" cy="205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Transit spectroscopy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Phase-resolve spectroscopy</a:t>
            </a:r>
          </a:p>
        </p:txBody>
      </p:sp>
    </p:spTree>
    <p:extLst>
      <p:ext uri="{BB962C8B-B14F-4D97-AF65-F5344CB8AC3E}">
        <p14:creationId xmlns:p14="http://schemas.microsoft.com/office/powerpoint/2010/main" val="241096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478EAE-54CC-607E-525C-593744F893FB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065A140-EC7A-1B14-156A-8B5F0B72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55"/>
          </a:xfrm>
        </p:spPr>
        <p:txBody>
          <a:bodyPr>
            <a:normAutofit fontScale="90000"/>
          </a:bodyPr>
          <a:lstStyle/>
          <a:p>
            <a:r>
              <a:rPr lang="en-US" dirty="0"/>
              <a:t>Phase-resolved Spectroscopy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5F8FDF-1721-6D24-3875-70EFF8BB52AF}"/>
                  </a:ext>
                </a:extLst>
              </p:cNvPr>
              <p:cNvSpPr txBox="1"/>
              <p:nvPr/>
            </p:nvSpPr>
            <p:spPr>
              <a:xfrm>
                <a:off x="247146" y="1777719"/>
                <a:ext cx="4029075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WASP-18b simulated phase curve spectral retrieval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Emission spectra at phase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0.02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00B050"/>
                    </a:solidFill>
                  </a:rPr>
                  <a:t>0.25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0.5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Temperature profile retrieved for all phases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5F8FDF-1721-6D24-3875-70EFF8BB5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6" y="1777719"/>
                <a:ext cx="4029075" cy="4093428"/>
              </a:xfrm>
              <a:prstGeom prst="rect">
                <a:avLst/>
              </a:prstGeom>
              <a:blipFill>
                <a:blip r:embed="rId2"/>
                <a:stretch>
                  <a:fillRect l="-1258" t="-929" r="-1572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5C9D4-F1EE-B3DB-8887-821DD7D5F2F0}"/>
              </a:ext>
            </a:extLst>
          </p:cNvPr>
          <p:cNvGrpSpPr/>
          <p:nvPr/>
        </p:nvGrpSpPr>
        <p:grpSpPr>
          <a:xfrm>
            <a:off x="4276221" y="2053620"/>
            <a:ext cx="7772400" cy="3817527"/>
            <a:chOff x="4276221" y="2053620"/>
            <a:chExt cx="7772400" cy="38175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5BFDE0-0037-FC91-2844-F010036A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6221" y="2053620"/>
              <a:ext cx="7772400" cy="351349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B7FA3-8792-5CCE-7599-C6953CD5A0A7}"/>
                </a:ext>
              </a:extLst>
            </p:cNvPr>
            <p:cNvSpPr txBox="1"/>
            <p:nvPr/>
          </p:nvSpPr>
          <p:spPr>
            <a:xfrm>
              <a:off x="11086927" y="5532593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(Nagler)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06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5A97-FE2B-CAFC-7CC4-FBE9F9C9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0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Spectrograph and Instrumentation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6A086E-46F5-88B0-3539-DA3BCF4DBD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0434"/>
                <a:ext cx="4645714" cy="51440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sz="24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Channel 1: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1−2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sz="20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Channel 1: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−5 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sz="20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Cooled down to a temp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62°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dispersing prism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JWST IR Detector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6A086E-46F5-88B0-3539-DA3BCF4DB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0434"/>
                <a:ext cx="4645714" cy="5144050"/>
              </a:xfrm>
              <a:blipFill>
                <a:blip r:embed="rId2"/>
                <a:stretch>
                  <a:fillRect l="-1630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C4980C-9FE3-7052-F0D4-23288E15606E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DDF74C1-EE3F-4FC9-952F-6874E23A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490434"/>
            <a:ext cx="5257801" cy="47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5A97-FE2B-CAFC-7CC4-FBE9F9C9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0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Spectrograph realization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C4980C-9FE3-7052-F0D4-23288E15606E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metal parts on a black metal surface&#10;&#10;Description automatically generated">
            <a:extLst>
              <a:ext uri="{FF2B5EF4-FFF2-40B4-BE49-F238E27FC236}">
                <a16:creationId xmlns:a16="http://schemas.microsoft.com/office/drawing/2014/main" id="{67E7DB64-20B4-3727-CF5D-7BE8AD181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4234" r="3913" b="6029"/>
          <a:stretch/>
        </p:blipFill>
        <p:spPr bwMode="auto">
          <a:xfrm rot="5400000">
            <a:off x="662987" y="1363481"/>
            <a:ext cx="4143134" cy="5056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A52D4-5F89-6DF0-B39F-D76EF9FDE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" r="4049"/>
          <a:stretch/>
        </p:blipFill>
        <p:spPr>
          <a:xfrm>
            <a:off x="7037408" y="1937726"/>
            <a:ext cx="4734045" cy="39079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FA21E1-C1FF-B15F-2BC0-1F81B35425FB}"/>
              </a:ext>
            </a:extLst>
          </p:cNvPr>
          <p:cNvCxnSpPr>
            <a:cxnSpLocks/>
          </p:cNvCxnSpPr>
          <p:nvPr/>
        </p:nvCxnSpPr>
        <p:spPr>
          <a:xfrm>
            <a:off x="5586713" y="4019022"/>
            <a:ext cx="1250066" cy="0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EDE641-591C-4500-73F5-95D92DA29587}"/>
              </a:ext>
            </a:extLst>
          </p:cNvPr>
          <p:cNvSpPr txBox="1"/>
          <p:nvPr/>
        </p:nvSpPr>
        <p:spPr>
          <a:xfrm>
            <a:off x="368380" y="6061987"/>
            <a:ext cx="474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General layout to hone alignment procedures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49BB7-954E-0C00-852A-0257C8A9AEC1}"/>
              </a:ext>
            </a:extLst>
          </p:cNvPr>
          <p:cNvSpPr txBox="1"/>
          <p:nvPr/>
        </p:nvSpPr>
        <p:spPr>
          <a:xfrm>
            <a:off x="7037408" y="5898113"/>
            <a:ext cx="474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Engineering alignment and fully painted spectrograph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FB4E53-ED66-0AD7-000C-4D56C360E1D2}"/>
              </a:ext>
            </a:extLst>
          </p:cNvPr>
          <p:cNvSpPr txBox="1"/>
          <p:nvPr/>
        </p:nvSpPr>
        <p:spPr>
          <a:xfrm>
            <a:off x="1970401" y="1265096"/>
            <a:ext cx="152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Infancy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0EF2B-3A5F-2232-6B65-C5CEB0B0ABEB}"/>
              </a:ext>
            </a:extLst>
          </p:cNvPr>
          <p:cNvSpPr txBox="1"/>
          <p:nvPr/>
        </p:nvSpPr>
        <p:spPr>
          <a:xfrm>
            <a:off x="8348669" y="1326731"/>
            <a:ext cx="212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Completed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39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D24A8-DC2B-7167-01B7-2F6E7733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5" y="1267457"/>
            <a:ext cx="7950200" cy="5344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D390F-205D-358F-C886-0173C1FB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58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Endeavors - Optical Relay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08A4-009B-174D-F947-59685ACC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1444992"/>
            <a:ext cx="4274916" cy="4899337"/>
          </a:xfrm>
        </p:spPr>
        <p:txBody>
          <a:bodyPr>
            <a:normAutofit/>
          </a:bodyPr>
          <a:lstStyle/>
          <a:p>
            <a:r>
              <a:rPr lang="en-US" sz="2400" dirty="0"/>
              <a:t>Delivered spectrograph to Goddard in </a:t>
            </a:r>
            <a:r>
              <a:rPr lang="en-US" sz="2400" dirty="0" err="1"/>
              <a:t>dewar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Engineering grade alignment</a:t>
            </a:r>
          </a:p>
          <a:p>
            <a:endParaRPr lang="en-US" sz="2400" dirty="0"/>
          </a:p>
          <a:p>
            <a:r>
              <a:rPr lang="en-US" sz="2400" dirty="0"/>
              <a:t>Simulating the two focal planes of detector</a:t>
            </a:r>
          </a:p>
          <a:p>
            <a:endParaRPr lang="en-US" sz="2400" dirty="0"/>
          </a:p>
          <a:p>
            <a:r>
              <a:rPr lang="en-US" sz="2400" dirty="0"/>
              <a:t>Generate alignment procedures to achieve scientific w/o removal from </a:t>
            </a:r>
            <a:r>
              <a:rPr lang="en-US" sz="2400" dirty="0" err="1"/>
              <a:t>dewar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C7DDFF-FDC9-41C0-4252-68C2E495D346}"/>
              </a:ext>
            </a:extLst>
          </p:cNvPr>
          <p:cNvCxnSpPr>
            <a:cxnSpLocks/>
          </p:cNvCxnSpPr>
          <p:nvPr/>
        </p:nvCxnSpPr>
        <p:spPr>
          <a:xfrm>
            <a:off x="597801" y="1105145"/>
            <a:ext cx="10996397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3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331</Words>
  <Application>Microsoft Office PowerPoint</Application>
  <PresentationFormat>Widescreen</PresentationFormat>
  <Paragraphs>98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Cambria Math</vt:lpstr>
      <vt:lpstr>Courier New</vt:lpstr>
      <vt:lpstr>Office Theme</vt:lpstr>
      <vt:lpstr>Atmospheric Revelations</vt:lpstr>
      <vt:lpstr>Overview</vt:lpstr>
      <vt:lpstr>Introduction</vt:lpstr>
      <vt:lpstr>Science Objectives</vt:lpstr>
      <vt:lpstr>Phase-resolved Spectroscopy</vt:lpstr>
      <vt:lpstr>Phase-resolved Spectroscopy Background</vt:lpstr>
      <vt:lpstr>Spectrograph and Instrumentation</vt:lpstr>
      <vt:lpstr>Spectrograph realization</vt:lpstr>
      <vt:lpstr>Current Endeavors - Optical Relay</vt:lpstr>
      <vt:lpstr>Outlook and Discussion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Revelations</dc:title>
  <dc:creator>Conor Earley</dc:creator>
  <cp:lastModifiedBy>Michelle A. Coe</cp:lastModifiedBy>
  <cp:revision>102</cp:revision>
  <dcterms:created xsi:type="dcterms:W3CDTF">2024-04-04T03:10:17Z</dcterms:created>
  <dcterms:modified xsi:type="dcterms:W3CDTF">2024-04-09T22:17:02Z</dcterms:modified>
</cp:coreProperties>
</file>